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9B51FC1-12CC-4B2D-A522-E3806A1D0844}" type="datetimeFigureOut">
              <a:rPr lang="en-IN" smtClean="0"/>
              <a:t>08-08-2016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9B51FC1-12CC-4B2D-A522-E3806A1D0844}" type="datetimeFigureOut">
              <a:rPr lang="en-IN" smtClean="0"/>
              <a:t>08-08-2016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9B51FC1-12CC-4B2D-A522-E3806A1D0844}" type="datetimeFigureOut">
              <a:rPr lang="en-IN" smtClean="0"/>
              <a:t>08-08-2016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9B51FC1-12CC-4B2D-A522-E3806A1D0844}" type="datetimeFigureOut">
              <a:rPr lang="en-IN" smtClean="0"/>
              <a:t>08-08-2016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51FC1-12CC-4B2D-A522-E3806A1D0844}" type="datetimeFigureOut">
              <a:rPr lang="en-IN" smtClean="0"/>
              <a:t>08-08-2016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9B51FC1-12CC-4B2D-A522-E3806A1D0844}" type="datetimeFigureOut">
              <a:rPr lang="en-IN" smtClean="0"/>
              <a:t>08-08-2016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9B51FC1-12CC-4B2D-A522-E3806A1D0844}" type="datetimeFigureOut">
              <a:rPr lang="en-IN" smtClean="0"/>
              <a:t>08-08-2016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9B51FC1-12CC-4B2D-A522-E3806A1D0844}" type="datetimeFigureOut">
              <a:rPr lang="en-IN" smtClean="0"/>
              <a:t>08-08-2016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51FC1-12CC-4B2D-A522-E3806A1D0844}" type="datetimeFigureOut">
              <a:rPr lang="en-IN" smtClean="0"/>
              <a:t>08-08-2016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51FC1-12CC-4B2D-A522-E3806A1D0844}" type="datetimeFigureOut">
              <a:rPr lang="en-IN" smtClean="0"/>
              <a:t>08-08-2016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51FC1-12CC-4B2D-A522-E3806A1D0844}" type="datetimeFigureOut">
              <a:rPr lang="en-IN" smtClean="0"/>
              <a:t>08-08-2016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98E83A9-0D44-4CFC-B117-2C505C6EEE6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51FC1-12CC-4B2D-A522-E3806A1D0844}" type="datetimeFigureOut">
              <a:rPr lang="en-IN" smtClean="0"/>
              <a:t>08-08-2016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E83A9-0D44-4CFC-B117-2C505C6EEE6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Action Research</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20710"/>
          <a:ext cx="8435280" cy="5832626"/>
        </p:xfrm>
        <a:graphic>
          <a:graphicData uri="http://schemas.openxmlformats.org/drawingml/2006/table">
            <a:tbl>
              <a:tblPr firstRow="1" bandRow="1">
                <a:tableStyleId>{5C22544A-7EE6-4342-B048-85BDC9FD1C3A}</a:tableStyleId>
              </a:tblPr>
              <a:tblGrid>
                <a:gridCol w="2811760"/>
                <a:gridCol w="2811760"/>
                <a:gridCol w="2811760"/>
              </a:tblGrid>
              <a:tr h="508152">
                <a:tc>
                  <a:txBody>
                    <a:bodyPr/>
                    <a:lstStyle/>
                    <a:p>
                      <a:pPr algn="ctr"/>
                      <a:r>
                        <a:rPr lang="en-IN" sz="2000" dirty="0" smtClean="0">
                          <a:latin typeface="Times New Roman" pitchFamily="18" charset="0"/>
                          <a:cs typeface="Times New Roman" pitchFamily="18" charset="0"/>
                        </a:rPr>
                        <a:t>Causes</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Evidence</a:t>
                      </a:r>
                      <a:endParaRPr lang="en-IN" sz="2000" dirty="0">
                        <a:latin typeface="Times New Roman" pitchFamily="18" charset="0"/>
                        <a:cs typeface="Times New Roman" pitchFamily="18" charset="0"/>
                      </a:endParaRPr>
                    </a:p>
                  </a:txBody>
                  <a:tcPr/>
                </a:tc>
                <a:tc>
                  <a:txBody>
                    <a:bodyPr/>
                    <a:lstStyle/>
                    <a:p>
                      <a:pPr algn="ctr"/>
                      <a:r>
                        <a:rPr lang="en-IN" sz="2000" dirty="0" smtClean="0">
                          <a:latin typeface="Times New Roman" pitchFamily="18" charset="0"/>
                          <a:cs typeface="Times New Roman" pitchFamily="18" charset="0"/>
                        </a:rPr>
                        <a:t>Nature</a:t>
                      </a:r>
                      <a:endParaRPr lang="en-IN" sz="2000" dirty="0">
                        <a:latin typeface="Times New Roman" pitchFamily="18" charset="0"/>
                        <a:cs typeface="Times New Roman" pitchFamily="18" charset="0"/>
                      </a:endParaRPr>
                    </a:p>
                  </a:txBody>
                  <a:tcPr/>
                </a:tc>
              </a:tr>
              <a:tr h="1474993">
                <a:tc>
                  <a:txBody>
                    <a:bodyPr/>
                    <a:lstStyle/>
                    <a:p>
                      <a:r>
                        <a:rPr lang="en-IN" sz="2000" dirty="0" smtClean="0">
                          <a:latin typeface="Times New Roman" pitchFamily="18" charset="0"/>
                          <a:cs typeface="Times New Roman" pitchFamily="18" charset="0"/>
                        </a:rPr>
                        <a:t>1. The students do not complete their written work attentively and</a:t>
                      </a:r>
                      <a:r>
                        <a:rPr lang="en-IN" sz="2000" baseline="0" dirty="0" smtClean="0">
                          <a:latin typeface="Times New Roman" pitchFamily="18" charset="0"/>
                          <a:cs typeface="Times New Roman" pitchFamily="18" charset="0"/>
                        </a:rPr>
                        <a:t> seriously</a:t>
                      </a:r>
                      <a:endParaRPr lang="en-IN"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By observing the written work of students in Hindi language</a:t>
                      </a:r>
                      <a:endParaRPr lang="en-IN"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Fact</a:t>
                      </a:r>
                      <a:endParaRPr lang="en-IN" sz="2000" dirty="0">
                        <a:latin typeface="Times New Roman" pitchFamily="18" charset="0"/>
                        <a:cs typeface="Times New Roman" pitchFamily="18" charset="0"/>
                      </a:endParaRPr>
                    </a:p>
                  </a:txBody>
                  <a:tcPr/>
                </a:tc>
              </a:tr>
              <a:tr h="1198432">
                <a:tc>
                  <a:txBody>
                    <a:bodyPr/>
                    <a:lstStyle/>
                    <a:p>
                      <a:r>
                        <a:rPr lang="en-IN" sz="2000" dirty="0" smtClean="0">
                          <a:latin typeface="Times New Roman" pitchFamily="18" charset="0"/>
                          <a:cs typeface="Times New Roman" pitchFamily="18" charset="0"/>
                        </a:rPr>
                        <a:t>2. They do not give due attention to spelling during their study</a:t>
                      </a:r>
                      <a:endParaRPr lang="en-IN"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By administering recall type test</a:t>
                      </a:r>
                      <a:endParaRPr lang="en-IN"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Maybe fact or conjecture</a:t>
                      </a:r>
                      <a:endParaRPr lang="en-IN" sz="2000" dirty="0">
                        <a:latin typeface="Times New Roman" pitchFamily="18" charset="0"/>
                        <a:cs typeface="Times New Roman" pitchFamily="18" charset="0"/>
                      </a:endParaRPr>
                    </a:p>
                  </a:txBody>
                  <a:tcPr/>
                </a:tc>
              </a:tr>
              <a:tr h="1474993">
                <a:tc>
                  <a:txBody>
                    <a:bodyPr/>
                    <a:lstStyle/>
                    <a:p>
                      <a:r>
                        <a:rPr lang="en-IN" sz="2000" dirty="0" smtClean="0">
                          <a:latin typeface="Times New Roman" pitchFamily="18" charset="0"/>
                          <a:cs typeface="Times New Roman" pitchFamily="18" charset="0"/>
                        </a:rPr>
                        <a:t>3. The teachers do not give due importance to spelling during their teaching</a:t>
                      </a:r>
                      <a:endParaRPr lang="en-IN"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Enquiring from students and supervising their written works</a:t>
                      </a:r>
                      <a:endParaRPr lang="en-IN"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latin typeface="Times New Roman" pitchFamily="18" charset="0"/>
                          <a:cs typeface="Times New Roman" pitchFamily="18" charset="0"/>
                        </a:rPr>
                        <a:t>Maybe fact or conjecture</a:t>
                      </a:r>
                    </a:p>
                    <a:p>
                      <a:endParaRPr lang="en-IN" sz="2000" dirty="0">
                        <a:latin typeface="Times New Roman" pitchFamily="18" charset="0"/>
                        <a:cs typeface="Times New Roman" pitchFamily="18" charset="0"/>
                      </a:endParaRPr>
                    </a:p>
                  </a:txBody>
                  <a:tcPr/>
                </a:tc>
              </a:tr>
              <a:tr h="1176056">
                <a:tc>
                  <a:txBody>
                    <a:bodyPr/>
                    <a:lstStyle/>
                    <a:p>
                      <a:r>
                        <a:rPr lang="en-IN" sz="2000" dirty="0" smtClean="0">
                          <a:latin typeface="Times New Roman" pitchFamily="18" charset="0"/>
                          <a:cs typeface="Times New Roman" pitchFamily="18" charset="0"/>
                        </a:rPr>
                        <a:t>4. The students do not have clear understanding of Hindi grammar</a:t>
                      </a:r>
                      <a:endParaRPr lang="en-IN"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Oral question may be asked on Hindi grammar</a:t>
                      </a:r>
                      <a:endParaRPr lang="en-IN"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Fact</a:t>
                      </a:r>
                      <a:endParaRPr lang="en-IN"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i="1" dirty="0" smtClean="0">
                <a:latin typeface="Times New Roman" pitchFamily="18" charset="0"/>
                <a:cs typeface="Times New Roman" pitchFamily="18" charset="0"/>
              </a:rPr>
              <a:t>8. Action Hypothesis</a:t>
            </a:r>
            <a:endParaRPr lang="en-IN"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IN" dirty="0" err="1" smtClean="0">
                <a:latin typeface="Times New Roman" pitchFamily="18" charset="0"/>
                <a:cs typeface="Times New Roman" pitchFamily="18" charset="0"/>
              </a:rPr>
              <a:t>Eg</a:t>
            </a:r>
            <a:r>
              <a:rPr lang="en-IN" dirty="0" smtClean="0">
                <a:latin typeface="Times New Roman" pitchFamily="18" charset="0"/>
                <a:cs typeface="Times New Roman" pitchFamily="18" charset="0"/>
              </a:rPr>
              <a:t>. </a:t>
            </a:r>
          </a:p>
          <a:p>
            <a:pPr>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The modification and improvement may be done in Hindi spelling errors by proper correction of Hindi written works.</a:t>
            </a:r>
          </a:p>
          <a:p>
            <a:pPr>
              <a:buNone/>
            </a:pPr>
            <a:r>
              <a:rPr lang="en-IN" dirty="0" smtClean="0">
                <a:latin typeface="Times New Roman" pitchFamily="18" charset="0"/>
                <a:cs typeface="Times New Roman" pitchFamily="18" charset="0"/>
              </a:rPr>
              <a:t>		The spellings of words and their meanings should be emphasized by the teacher to improve the spelling errors in </a:t>
            </a:r>
            <a:r>
              <a:rPr lang="en-IN" dirty="0">
                <a:latin typeface="Times New Roman" pitchFamily="18" charset="0"/>
                <a:cs typeface="Times New Roman" pitchFamily="18" charset="0"/>
              </a:rPr>
              <a:t>H</a:t>
            </a:r>
            <a:r>
              <a:rPr lang="en-IN" dirty="0" smtClean="0">
                <a:latin typeface="Times New Roman" pitchFamily="18" charset="0"/>
                <a:cs typeface="Times New Roman" pitchFamily="18" charset="0"/>
              </a:rPr>
              <a:t>indi teaching</a:t>
            </a:r>
            <a:endParaRPr lang="en-IN"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Design for testing Action Hypothesis</a:t>
            </a:r>
            <a:endParaRPr lang="en-IN" dirty="0"/>
          </a:p>
        </p:txBody>
      </p:sp>
      <p:graphicFrame>
        <p:nvGraphicFramePr>
          <p:cNvPr id="4" name="Content Placeholder 3"/>
          <p:cNvGraphicFramePr>
            <a:graphicFrameLocks noGrp="1"/>
          </p:cNvGraphicFramePr>
          <p:nvPr>
            <p:ph idx="1"/>
          </p:nvPr>
        </p:nvGraphicFramePr>
        <p:xfrm>
          <a:off x="457200" y="1600200"/>
          <a:ext cx="8363271" cy="4781128"/>
        </p:xfrm>
        <a:graphic>
          <a:graphicData uri="http://schemas.openxmlformats.org/drawingml/2006/table">
            <a:tbl>
              <a:tblPr firstRow="1" bandRow="1">
                <a:tableStyleId>{5C22544A-7EE6-4342-B048-85BDC9FD1C3A}</a:tableStyleId>
              </a:tblPr>
              <a:tblGrid>
                <a:gridCol w="2791261"/>
                <a:gridCol w="2122151"/>
                <a:gridCol w="2195328"/>
                <a:gridCol w="1254531"/>
              </a:tblGrid>
              <a:tr h="1385187">
                <a:tc>
                  <a:txBody>
                    <a:bodyPr/>
                    <a:lstStyle/>
                    <a:p>
                      <a:r>
                        <a:rPr lang="en-IN" sz="2800" dirty="0" smtClean="0"/>
                        <a:t>Initiation of Activities</a:t>
                      </a:r>
                      <a:endParaRPr lang="en-IN" sz="2800" dirty="0"/>
                    </a:p>
                  </a:txBody>
                  <a:tcPr/>
                </a:tc>
                <a:tc>
                  <a:txBody>
                    <a:bodyPr/>
                    <a:lstStyle/>
                    <a:p>
                      <a:r>
                        <a:rPr lang="en-IN" sz="2800" dirty="0" smtClean="0"/>
                        <a:t>Technique</a:t>
                      </a:r>
                      <a:endParaRPr lang="en-IN" sz="2800" dirty="0"/>
                    </a:p>
                  </a:txBody>
                  <a:tcPr/>
                </a:tc>
                <a:tc>
                  <a:txBody>
                    <a:bodyPr/>
                    <a:lstStyle/>
                    <a:p>
                      <a:r>
                        <a:rPr lang="en-IN" sz="2800" dirty="0" smtClean="0"/>
                        <a:t>Source</a:t>
                      </a:r>
                      <a:endParaRPr lang="en-IN" sz="2800" dirty="0"/>
                    </a:p>
                  </a:txBody>
                  <a:tcPr/>
                </a:tc>
                <a:tc>
                  <a:txBody>
                    <a:bodyPr/>
                    <a:lstStyle/>
                    <a:p>
                      <a:r>
                        <a:rPr lang="en-IN" sz="2800" dirty="0" smtClean="0"/>
                        <a:t>Time</a:t>
                      </a:r>
                      <a:endParaRPr lang="en-IN" sz="2800" dirty="0"/>
                    </a:p>
                  </a:txBody>
                  <a:tcPr/>
                </a:tc>
              </a:tr>
              <a:tr h="1474553">
                <a:tc>
                  <a:txBody>
                    <a:bodyPr/>
                    <a:lstStyle/>
                    <a:p>
                      <a:r>
                        <a:rPr lang="en-IN" sz="2200" dirty="0" smtClean="0"/>
                        <a:t>1. The teacher will prepare a list of different types of written work in</a:t>
                      </a:r>
                      <a:endParaRPr lang="en-IN" sz="2200" dirty="0"/>
                    </a:p>
                  </a:txBody>
                  <a:tcPr/>
                </a:tc>
                <a:tc>
                  <a:txBody>
                    <a:bodyPr/>
                    <a:lstStyle/>
                    <a:p>
                      <a:r>
                        <a:rPr lang="en-IN" sz="2200" dirty="0" smtClean="0"/>
                        <a:t>He will discuss this issue to other Hindi teacher</a:t>
                      </a:r>
                      <a:endParaRPr lang="en-IN" sz="2200" dirty="0"/>
                    </a:p>
                  </a:txBody>
                  <a:tcPr/>
                </a:tc>
                <a:tc>
                  <a:txBody>
                    <a:bodyPr/>
                    <a:lstStyle/>
                    <a:p>
                      <a:r>
                        <a:rPr lang="en-IN" sz="2200" dirty="0" smtClean="0"/>
                        <a:t>Text book and syllabus</a:t>
                      </a:r>
                      <a:endParaRPr lang="en-IN" sz="2200" dirty="0"/>
                    </a:p>
                  </a:txBody>
                  <a:tcPr/>
                </a:tc>
                <a:tc>
                  <a:txBody>
                    <a:bodyPr/>
                    <a:lstStyle/>
                    <a:p>
                      <a:r>
                        <a:rPr lang="en-IN" sz="2200" dirty="0" smtClean="0"/>
                        <a:t>Two days</a:t>
                      </a:r>
                      <a:endParaRPr lang="en-IN" sz="2200" dirty="0"/>
                    </a:p>
                  </a:txBody>
                  <a:tcPr/>
                </a:tc>
              </a:tr>
              <a:tr h="1921388">
                <a:tc>
                  <a:txBody>
                    <a:bodyPr/>
                    <a:lstStyle/>
                    <a:p>
                      <a:r>
                        <a:rPr lang="en-IN" sz="2200" dirty="0" smtClean="0"/>
                        <a:t>2. The</a:t>
                      </a:r>
                      <a:r>
                        <a:rPr lang="en-IN" sz="2200" baseline="0" dirty="0" smtClean="0"/>
                        <a:t> teacher will prepare an outline of his written work with regards to duration of the project</a:t>
                      </a:r>
                      <a:endParaRPr lang="en-IN" sz="2200" dirty="0"/>
                    </a:p>
                  </a:txBody>
                  <a:tcPr/>
                </a:tc>
                <a:tc>
                  <a:txBody>
                    <a:bodyPr/>
                    <a:lstStyle/>
                    <a:p>
                      <a:r>
                        <a:rPr lang="en-IN" sz="2200" dirty="0" smtClean="0"/>
                        <a:t>By considering the topic </a:t>
                      </a:r>
                      <a:r>
                        <a:rPr lang="en-IN" sz="2200" baseline="0" dirty="0" smtClean="0"/>
                        <a:t>choose by him</a:t>
                      </a:r>
                      <a:endParaRPr lang="en-IN" sz="2200" dirty="0"/>
                    </a:p>
                  </a:txBody>
                  <a:tcPr/>
                </a:tc>
                <a:tc>
                  <a:txBody>
                    <a:bodyPr/>
                    <a:lstStyle/>
                    <a:p>
                      <a:r>
                        <a:rPr lang="en-IN" sz="2200" dirty="0" smtClean="0"/>
                        <a:t>Programme of the school session and time table</a:t>
                      </a:r>
                      <a:endParaRPr lang="en-IN" sz="2200" dirty="0"/>
                    </a:p>
                  </a:txBody>
                  <a:tcPr/>
                </a:tc>
                <a:tc>
                  <a:txBody>
                    <a:bodyPr/>
                    <a:lstStyle/>
                    <a:p>
                      <a:r>
                        <a:rPr lang="en-IN" sz="2200" dirty="0" smtClean="0"/>
                        <a:t>Three days</a:t>
                      </a:r>
                      <a:endParaRPr lang="en-IN" sz="22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20688"/>
          <a:ext cx="8229600" cy="5374391"/>
        </p:xfrm>
        <a:graphic>
          <a:graphicData uri="http://schemas.openxmlformats.org/drawingml/2006/table">
            <a:tbl>
              <a:tblPr firstRow="1" bandRow="1">
                <a:tableStyleId>{5C22544A-7EE6-4342-B048-85BDC9FD1C3A}</a:tableStyleId>
              </a:tblPr>
              <a:tblGrid>
                <a:gridCol w="2746648"/>
                <a:gridCol w="2160240"/>
                <a:gridCol w="1872208"/>
                <a:gridCol w="1450504"/>
              </a:tblGrid>
              <a:tr h="1168151">
                <a:tc>
                  <a:txBody>
                    <a:bodyPr/>
                    <a:lstStyle/>
                    <a:p>
                      <a:r>
                        <a:rPr lang="en-IN" sz="2800" dirty="0" smtClean="0"/>
                        <a:t>Initiation of Activities</a:t>
                      </a:r>
                      <a:endParaRPr lang="en-IN" sz="2800" dirty="0"/>
                    </a:p>
                  </a:txBody>
                  <a:tcPr/>
                </a:tc>
                <a:tc>
                  <a:txBody>
                    <a:bodyPr/>
                    <a:lstStyle/>
                    <a:p>
                      <a:r>
                        <a:rPr lang="en-IN" sz="2800" dirty="0" smtClean="0"/>
                        <a:t>Technique</a:t>
                      </a:r>
                      <a:endParaRPr lang="en-IN" sz="2800" dirty="0"/>
                    </a:p>
                  </a:txBody>
                  <a:tcPr/>
                </a:tc>
                <a:tc>
                  <a:txBody>
                    <a:bodyPr/>
                    <a:lstStyle/>
                    <a:p>
                      <a:r>
                        <a:rPr lang="en-IN" sz="2800" dirty="0" smtClean="0"/>
                        <a:t>Source</a:t>
                      </a:r>
                      <a:endParaRPr lang="en-IN" sz="2800" dirty="0"/>
                    </a:p>
                  </a:txBody>
                  <a:tcPr/>
                </a:tc>
                <a:tc>
                  <a:txBody>
                    <a:bodyPr/>
                    <a:lstStyle/>
                    <a:p>
                      <a:r>
                        <a:rPr lang="en-IN" sz="2800" dirty="0" smtClean="0"/>
                        <a:t>Time</a:t>
                      </a:r>
                      <a:endParaRPr lang="en-IN" sz="2800" dirty="0"/>
                    </a:p>
                  </a:txBody>
                  <a:tcPr/>
                </a:tc>
              </a:tr>
              <a:tr h="1808750">
                <a:tc>
                  <a:txBody>
                    <a:bodyPr/>
                    <a:lstStyle/>
                    <a:p>
                      <a:r>
                        <a:rPr lang="en-IN" sz="2400" dirty="0" smtClean="0"/>
                        <a:t>3. The teacher will assign written work in every week of different nature</a:t>
                      </a:r>
                      <a:endParaRPr lang="en-IN" sz="2400" dirty="0"/>
                    </a:p>
                  </a:txBody>
                  <a:tcPr/>
                </a:tc>
                <a:tc>
                  <a:txBody>
                    <a:bodyPr/>
                    <a:lstStyle/>
                    <a:p>
                      <a:r>
                        <a:rPr lang="en-IN" sz="2400" dirty="0" smtClean="0"/>
                        <a:t>The students workload may be considered in assigning the written work</a:t>
                      </a:r>
                      <a:endParaRPr lang="en-IN" sz="2400" dirty="0"/>
                    </a:p>
                  </a:txBody>
                  <a:tcPr/>
                </a:tc>
                <a:tc>
                  <a:txBody>
                    <a:bodyPr/>
                    <a:lstStyle/>
                    <a:p>
                      <a:r>
                        <a:rPr lang="en-IN" sz="2400" dirty="0" smtClean="0"/>
                        <a:t>Prepared list of works</a:t>
                      </a:r>
                      <a:endParaRPr lang="en-IN" sz="2400" dirty="0"/>
                    </a:p>
                  </a:txBody>
                  <a:tcPr/>
                </a:tc>
                <a:tc>
                  <a:txBody>
                    <a:bodyPr/>
                    <a:lstStyle/>
                    <a:p>
                      <a:r>
                        <a:rPr lang="en-IN" sz="2400" dirty="0" smtClean="0"/>
                        <a:t>Four weeks</a:t>
                      </a:r>
                      <a:endParaRPr lang="en-IN" sz="2400" dirty="0"/>
                    </a:p>
                  </a:txBody>
                  <a:tcPr/>
                </a:tc>
              </a:tr>
              <a:tr h="2147891">
                <a:tc>
                  <a:txBody>
                    <a:bodyPr/>
                    <a:lstStyle/>
                    <a:p>
                      <a:r>
                        <a:rPr lang="en-IN" sz="2400" dirty="0" smtClean="0"/>
                        <a:t>4. The teacher will check the written work of students carefully and will assign grades of marks</a:t>
                      </a:r>
                      <a:endParaRPr lang="en-IN" sz="2400" dirty="0"/>
                    </a:p>
                  </a:txBody>
                  <a:tcPr/>
                </a:tc>
                <a:tc>
                  <a:txBody>
                    <a:bodyPr/>
                    <a:lstStyle/>
                    <a:p>
                      <a:r>
                        <a:rPr lang="en-IN" sz="2400" dirty="0" smtClean="0"/>
                        <a:t>Written work may be checked before the students</a:t>
                      </a:r>
                      <a:r>
                        <a:rPr lang="en-IN" sz="2400" baseline="0" dirty="0" smtClean="0"/>
                        <a:t> or in their absence</a:t>
                      </a:r>
                      <a:endParaRPr lang="en-IN" sz="2400" dirty="0"/>
                    </a:p>
                  </a:txBody>
                  <a:tcPr/>
                </a:tc>
                <a:tc>
                  <a:txBody>
                    <a:bodyPr/>
                    <a:lstStyle/>
                    <a:p>
                      <a:r>
                        <a:rPr lang="en-IN" sz="2400" baseline="0" dirty="0" smtClean="0"/>
                        <a:t>Written work of students</a:t>
                      </a:r>
                      <a:endParaRPr lang="en-IN" sz="2400" dirty="0"/>
                    </a:p>
                  </a:txBody>
                  <a:tcPr/>
                </a:tc>
                <a:tc>
                  <a:txBody>
                    <a:bodyPr/>
                    <a:lstStyle/>
                    <a:p>
                      <a:r>
                        <a:rPr lang="en-IN" sz="2400" dirty="0" smtClean="0"/>
                        <a:t>Four weeks</a:t>
                      </a:r>
                      <a:endParaRPr lang="en-IN" sz="24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Action Research Report</a:t>
            </a:r>
            <a:endParaRPr lang="en-IN"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IN" dirty="0" smtClean="0"/>
              <a:t>Introduction</a:t>
            </a:r>
          </a:p>
          <a:p>
            <a:pPr marL="514350" indent="-514350">
              <a:buFont typeface="+mj-lt"/>
              <a:buAutoNum type="arabicPeriod"/>
            </a:pPr>
            <a:r>
              <a:rPr lang="en-IN" dirty="0" smtClean="0"/>
              <a:t>Objectives</a:t>
            </a:r>
          </a:p>
          <a:p>
            <a:pPr marL="514350" indent="-514350">
              <a:buFont typeface="+mj-lt"/>
              <a:buAutoNum type="arabicPeriod"/>
            </a:pPr>
            <a:r>
              <a:rPr lang="en-IN" dirty="0" smtClean="0"/>
              <a:t>Specification of the Problem</a:t>
            </a:r>
          </a:p>
          <a:p>
            <a:pPr marL="514350" indent="-514350">
              <a:buFont typeface="+mj-lt"/>
              <a:buAutoNum type="arabicPeriod"/>
            </a:pPr>
            <a:r>
              <a:rPr lang="en-IN" dirty="0" smtClean="0"/>
              <a:t>Educational implication</a:t>
            </a:r>
          </a:p>
          <a:p>
            <a:pPr marL="514350" indent="-514350">
              <a:buFont typeface="+mj-lt"/>
              <a:buAutoNum type="arabicPeriod"/>
            </a:pPr>
            <a:r>
              <a:rPr lang="en-IN" dirty="0" smtClean="0"/>
              <a:t>Analysing the cause of the problem</a:t>
            </a:r>
          </a:p>
          <a:p>
            <a:pPr marL="514350" indent="-514350">
              <a:buFont typeface="+mj-lt"/>
              <a:buAutoNum type="arabicPeriod"/>
            </a:pPr>
            <a:r>
              <a:rPr lang="en-IN" dirty="0" smtClean="0"/>
              <a:t>Action Hypothesis</a:t>
            </a:r>
          </a:p>
          <a:p>
            <a:pPr marL="514350" indent="-514350">
              <a:buFont typeface="+mj-lt"/>
              <a:buAutoNum type="arabicPeriod"/>
            </a:pPr>
            <a:r>
              <a:rPr lang="en-IN" dirty="0" smtClean="0"/>
              <a:t>Action Programme</a:t>
            </a:r>
          </a:p>
          <a:p>
            <a:pPr marL="514350" indent="-514350">
              <a:buFont typeface="+mj-lt"/>
              <a:buAutoNum type="arabicPeriod"/>
            </a:pPr>
            <a:r>
              <a:rPr lang="en-IN" dirty="0" smtClean="0"/>
              <a:t>Evaluation of Action Programme</a:t>
            </a:r>
          </a:p>
          <a:p>
            <a:pPr marL="514350" indent="-514350">
              <a:buFont typeface="+mj-lt"/>
              <a:buAutoNum type="arabicPeriod"/>
            </a:pPr>
            <a:r>
              <a:rPr lang="en-IN" dirty="0" smtClean="0"/>
              <a:t>Conclusion</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Sarah Blackwell</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IN" dirty="0" smtClean="0">
              <a:latin typeface="Times New Roman" pitchFamily="18" charset="0"/>
              <a:cs typeface="Times New Roman" pitchFamily="18" charset="0"/>
            </a:endParaRPr>
          </a:p>
          <a:p>
            <a:pPr>
              <a:buNone/>
            </a:pPr>
            <a:r>
              <a:rPr lang="en-IN" dirty="0" smtClean="0">
                <a:latin typeface="Times New Roman" pitchFamily="18" charset="0"/>
                <a:cs typeface="Times New Roman" pitchFamily="18" charset="0"/>
              </a:rPr>
              <a:t>“Research concerned with school problems carried on by school personal to improve school practice is action research”.</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Format for development of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Action Research</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AutoNum type="arabicPeriod"/>
            </a:pPr>
            <a:r>
              <a:rPr lang="en-IN" b="1" i="1" dirty="0" smtClean="0">
                <a:latin typeface="Times New Roman" pitchFamily="18" charset="0"/>
                <a:cs typeface="Times New Roman" pitchFamily="18" charset="0"/>
              </a:rPr>
              <a:t>Name of the investigator with complete address and telephone number</a:t>
            </a:r>
          </a:p>
          <a:p>
            <a:pPr marL="514350" indent="-514350">
              <a:buAutoNum type="arabicPeriod"/>
            </a:pPr>
            <a:endParaRPr lang="en-IN" dirty="0">
              <a:latin typeface="Times New Roman" pitchFamily="18" charset="0"/>
              <a:cs typeface="Times New Roman" pitchFamily="18" charset="0"/>
            </a:endParaRPr>
          </a:p>
          <a:p>
            <a:pPr marL="514350" indent="-514350">
              <a:buNone/>
            </a:pPr>
            <a:r>
              <a:rPr lang="en-IN" dirty="0" err="1" smtClean="0">
                <a:latin typeface="Times New Roman" pitchFamily="18" charset="0"/>
                <a:cs typeface="Times New Roman" pitchFamily="18" charset="0"/>
              </a:rPr>
              <a:t>Eg</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Lalhlimpuii</a:t>
            </a:r>
            <a:endParaRPr lang="en-IN" dirty="0" smtClean="0">
              <a:latin typeface="Times New Roman" pitchFamily="18" charset="0"/>
              <a:cs typeface="Times New Roman" pitchFamily="18" charset="0"/>
            </a:endParaRPr>
          </a:p>
          <a:p>
            <a:pPr marL="514350" indent="-514350">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Roll No………., Primary Section</a:t>
            </a:r>
          </a:p>
          <a:p>
            <a:pPr marL="514350" indent="-514350">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Tlungvel</a:t>
            </a:r>
            <a:endParaRPr lang="en-IN" dirty="0" smtClean="0">
              <a:latin typeface="Times New Roman" pitchFamily="18" charset="0"/>
              <a:cs typeface="Times New Roman" pitchFamily="18" charset="0"/>
            </a:endParaRPr>
          </a:p>
          <a:p>
            <a:pPr marL="514350" indent="-514350">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Ph/Mob- 9862****** </a:t>
            </a:r>
          </a:p>
          <a:p>
            <a:pPr marL="914400" lvl="1" indent="-514350">
              <a:buAutoNum type="arabicPeriod"/>
            </a:pP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i="1" dirty="0" smtClean="0">
                <a:latin typeface="Times New Roman" pitchFamily="18" charset="0"/>
                <a:cs typeface="Times New Roman" pitchFamily="18" charset="0"/>
              </a:rPr>
              <a:t>2. Topic/Title of the Study</a:t>
            </a:r>
            <a:endParaRPr lang="en-IN"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IN" dirty="0" smtClean="0">
                <a:latin typeface="Times New Roman" pitchFamily="18" charset="0"/>
                <a:cs typeface="Times New Roman" pitchFamily="18" charset="0"/>
              </a:rPr>
              <a:t>Examples-</a:t>
            </a:r>
          </a:p>
          <a:p>
            <a:pPr marL="514350" indent="-514350">
              <a:buFont typeface="+mj-lt"/>
              <a:buAutoNum type="alphaLcParenR"/>
            </a:pPr>
            <a:r>
              <a:rPr lang="en-IN" dirty="0" smtClean="0">
                <a:latin typeface="Times New Roman" pitchFamily="18" charset="0"/>
                <a:cs typeface="Times New Roman" pitchFamily="18" charset="0"/>
              </a:rPr>
              <a:t>A study to improve spelling errors in Hindi</a:t>
            </a:r>
          </a:p>
          <a:p>
            <a:pPr marL="514350" indent="-514350">
              <a:buFont typeface="+mj-lt"/>
              <a:buAutoNum type="alphaLcParenR"/>
            </a:pPr>
            <a:r>
              <a:rPr lang="en-IN" dirty="0" smtClean="0">
                <a:latin typeface="Times New Roman" pitchFamily="18" charset="0"/>
                <a:cs typeface="Times New Roman" pitchFamily="18" charset="0"/>
              </a:rPr>
              <a:t>A study to improve absenteeism in primary school</a:t>
            </a:r>
          </a:p>
          <a:p>
            <a:pPr marL="514350" indent="-514350">
              <a:buFont typeface="+mj-lt"/>
              <a:buAutoNum type="alphaLcParenR"/>
            </a:pPr>
            <a:r>
              <a:rPr lang="en-IN" dirty="0" smtClean="0">
                <a:latin typeface="Times New Roman" pitchFamily="18" charset="0"/>
                <a:cs typeface="Times New Roman" pitchFamily="18" charset="0"/>
              </a:rPr>
              <a:t>A study to improve spelling errors in English subject</a:t>
            </a:r>
          </a:p>
          <a:p>
            <a:pPr marL="514350" indent="-514350">
              <a:buFont typeface="+mj-lt"/>
              <a:buAutoNum type="alphaLcParenR"/>
            </a:pPr>
            <a:r>
              <a:rPr lang="en-IN" dirty="0" smtClean="0">
                <a:latin typeface="Times New Roman" pitchFamily="18" charset="0"/>
                <a:cs typeface="Times New Roman" pitchFamily="18" charset="0"/>
              </a:rPr>
              <a:t>A study to improve discipline in classroom</a:t>
            </a:r>
          </a:p>
          <a:p>
            <a:pPr marL="514350" indent="-514350">
              <a:buFont typeface="+mj-lt"/>
              <a:buAutoNum type="alphaLcParenR"/>
            </a:pPr>
            <a:r>
              <a:rPr lang="en-IN" dirty="0" smtClean="0">
                <a:latin typeface="Times New Roman" pitchFamily="18" charset="0"/>
                <a:cs typeface="Times New Roman" pitchFamily="18" charset="0"/>
              </a:rPr>
              <a:t>A study to improve students participation in the teaching-learning process</a:t>
            </a:r>
          </a:p>
          <a:p>
            <a:pPr marL="514350" indent="-514350">
              <a:buAutoNum type="alphaLcParenR"/>
            </a:pPr>
            <a:endParaRPr lang="en-IN" dirty="0" smtClean="0">
              <a:latin typeface="Times New Roman" pitchFamily="18" charset="0"/>
              <a:cs typeface="Times New Roman" pitchFamily="18" charset="0"/>
            </a:endParaRPr>
          </a:p>
          <a:p>
            <a:pPr marL="514350" indent="-514350">
              <a:buAutoNum type="alphaLcParenR"/>
            </a:pPr>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i="1" dirty="0" smtClean="0">
                <a:latin typeface="Times New Roman" pitchFamily="18" charset="0"/>
                <a:cs typeface="Times New Roman" pitchFamily="18" charset="0"/>
              </a:rPr>
              <a:t>3. Introduction (Background)</a:t>
            </a:r>
            <a:endParaRPr lang="en-IN"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IN" dirty="0" err="1" smtClean="0">
                <a:latin typeface="Times New Roman" pitchFamily="18" charset="0"/>
                <a:cs typeface="Times New Roman" pitchFamily="18" charset="0"/>
              </a:rPr>
              <a:t>Eg</a:t>
            </a:r>
            <a:r>
              <a:rPr lang="en-IN" dirty="0" smtClean="0">
                <a:latin typeface="Times New Roman" pitchFamily="18" charset="0"/>
                <a:cs typeface="Times New Roman" pitchFamily="18" charset="0"/>
              </a:rPr>
              <a:t>.</a:t>
            </a:r>
          </a:p>
          <a:p>
            <a:pPr>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The Hindi teacher has observed and experienced that students commit more errors in Hindi spelling. He has noted several types of spelling errors in student’s home assignment, compositions, translation and their written work.</a:t>
            </a:r>
            <a:endParaRPr lang="en-IN"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i="1" dirty="0" smtClean="0">
                <a:latin typeface="Times New Roman" pitchFamily="18" charset="0"/>
                <a:cs typeface="Times New Roman" pitchFamily="18" charset="0"/>
              </a:rPr>
              <a:t>4. Objectives</a:t>
            </a:r>
            <a:endParaRPr lang="en-IN"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514350" indent="-514350">
              <a:buFont typeface="+mj-lt"/>
              <a:buAutoNum type="alphaLcParenR"/>
            </a:pPr>
            <a:r>
              <a:rPr lang="en-IN" sz="3400" dirty="0" smtClean="0">
                <a:latin typeface="Times New Roman" pitchFamily="18" charset="0"/>
                <a:cs typeface="Times New Roman" pitchFamily="18" charset="0"/>
              </a:rPr>
              <a:t>To make sensitive to students for their spelling errors in Hindi</a:t>
            </a:r>
          </a:p>
          <a:p>
            <a:pPr marL="514350" indent="-514350">
              <a:buFont typeface="+mj-lt"/>
              <a:buAutoNum type="alphaLcParenR"/>
            </a:pPr>
            <a:r>
              <a:rPr lang="en-IN" sz="3400" dirty="0" smtClean="0">
                <a:latin typeface="Times New Roman" pitchFamily="18" charset="0"/>
                <a:cs typeface="Times New Roman" pitchFamily="18" charset="0"/>
              </a:rPr>
              <a:t>To improve the Hindi spellings of the students</a:t>
            </a:r>
          </a:p>
          <a:p>
            <a:pPr marL="514350" indent="-514350">
              <a:buFont typeface="+mj-lt"/>
              <a:buAutoNum type="alphaLcParenR"/>
            </a:pPr>
            <a:r>
              <a:rPr lang="en-IN" sz="3400" dirty="0" smtClean="0">
                <a:latin typeface="Times New Roman" pitchFamily="18" charset="0"/>
                <a:cs typeface="Times New Roman" pitchFamily="18" charset="0"/>
              </a:rPr>
              <a:t>To promote the levels of achievement in </a:t>
            </a:r>
            <a:r>
              <a:rPr lang="en-IN" sz="3400" dirty="0" err="1" smtClean="0">
                <a:latin typeface="Times New Roman" pitchFamily="18" charset="0"/>
                <a:cs typeface="Times New Roman" pitchFamily="18" charset="0"/>
              </a:rPr>
              <a:t>hindi</a:t>
            </a:r>
            <a:endParaRPr lang="en-IN" sz="3400" dirty="0" smtClean="0">
              <a:latin typeface="Times New Roman" pitchFamily="18" charset="0"/>
              <a:cs typeface="Times New Roman" pitchFamily="18" charset="0"/>
            </a:endParaRPr>
          </a:p>
          <a:p>
            <a:pPr marL="514350" indent="-514350">
              <a:buFont typeface="+mj-lt"/>
              <a:buAutoNum type="alphaLcParenR"/>
            </a:pPr>
            <a:r>
              <a:rPr lang="en-IN" sz="3400" dirty="0" smtClean="0">
                <a:latin typeface="Times New Roman" pitchFamily="18" charset="0"/>
                <a:cs typeface="Times New Roman" pitchFamily="18" charset="0"/>
              </a:rPr>
              <a:t>To realize the need and importance of correct spellings in Hindi language</a:t>
            </a:r>
            <a:endParaRPr lang="en-IN" sz="3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i="1" dirty="0" smtClean="0">
                <a:latin typeface="Times New Roman" pitchFamily="18" charset="0"/>
                <a:cs typeface="Times New Roman" pitchFamily="18" charset="0"/>
              </a:rPr>
              <a:t>5. Specification of the Problem</a:t>
            </a:r>
            <a:endParaRPr lang="en-IN"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IN" dirty="0" err="1" smtClean="0">
                <a:latin typeface="Times New Roman" pitchFamily="18" charset="0"/>
                <a:cs typeface="Times New Roman" pitchFamily="18" charset="0"/>
              </a:rPr>
              <a:t>Eg</a:t>
            </a:r>
            <a:r>
              <a:rPr lang="en-IN" dirty="0" smtClean="0">
                <a:latin typeface="Times New Roman" pitchFamily="18" charset="0"/>
                <a:cs typeface="Times New Roman" pitchFamily="18" charset="0"/>
              </a:rPr>
              <a:t>.</a:t>
            </a:r>
          </a:p>
          <a:p>
            <a:pPr>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The problem is located in class IV at Govt. P/S-II, </a:t>
            </a:r>
            <a:r>
              <a:rPr lang="en-IN" dirty="0" err="1" smtClean="0">
                <a:latin typeface="Times New Roman" pitchFamily="18" charset="0"/>
                <a:cs typeface="Times New Roman" pitchFamily="18" charset="0"/>
              </a:rPr>
              <a:t>Tlungvel</a:t>
            </a:r>
            <a:r>
              <a:rPr lang="en-IN" dirty="0" smtClean="0">
                <a:latin typeface="Times New Roman" pitchFamily="18" charset="0"/>
                <a:cs typeface="Times New Roman" pitchFamily="18" charset="0"/>
              </a:rPr>
              <a:t>. The students of this class commit several types of spelling errors in </a:t>
            </a:r>
            <a:r>
              <a:rPr lang="en-IN" dirty="0" err="1" smtClean="0">
                <a:latin typeface="Times New Roman" pitchFamily="18" charset="0"/>
                <a:cs typeface="Times New Roman" pitchFamily="18" charset="0"/>
              </a:rPr>
              <a:t>hindi</a:t>
            </a: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i="1" dirty="0" smtClean="0">
                <a:latin typeface="Times New Roman" pitchFamily="18" charset="0"/>
                <a:cs typeface="Times New Roman" pitchFamily="18" charset="0"/>
              </a:rPr>
              <a:t>6. Educational Implication</a:t>
            </a:r>
            <a:endParaRPr lang="en-IN"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IN" dirty="0" err="1" smtClean="0">
                <a:latin typeface="Times New Roman" pitchFamily="18" charset="0"/>
                <a:cs typeface="Times New Roman" pitchFamily="18" charset="0"/>
              </a:rPr>
              <a:t>Eg</a:t>
            </a:r>
            <a:r>
              <a:rPr lang="en-IN" dirty="0" smtClean="0">
                <a:latin typeface="Times New Roman" pitchFamily="18" charset="0"/>
                <a:cs typeface="Times New Roman" pitchFamily="18" charset="0"/>
              </a:rPr>
              <a:t>.</a:t>
            </a:r>
          </a:p>
          <a:p>
            <a:pPr>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Hindi is the National language and it is an important language. In our country we can exchange our ideas and thoughts through Hindi with people living in every corner. It is national medium of communication in our country. Therefore students need to learn Hindi correctly.</a:t>
            </a:r>
            <a:endParaRPr lang="en-IN"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i="1" dirty="0" smtClean="0">
                <a:latin typeface="Times New Roman" pitchFamily="18" charset="0"/>
                <a:cs typeface="Times New Roman" pitchFamily="18" charset="0"/>
              </a:rPr>
              <a:t>7. Probable causes of the problem</a:t>
            </a:r>
            <a:endParaRPr lang="en-IN"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IN" dirty="0" err="1" smtClean="0">
                <a:latin typeface="Times New Roman" pitchFamily="18" charset="0"/>
                <a:cs typeface="Times New Roman" pitchFamily="18" charset="0"/>
              </a:rPr>
              <a:t>Eg</a:t>
            </a:r>
            <a:r>
              <a:rPr lang="en-IN" dirty="0" smtClean="0">
                <a:latin typeface="Times New Roman" pitchFamily="18" charset="0"/>
                <a:cs typeface="Times New Roman" pitchFamily="18" charset="0"/>
              </a:rPr>
              <a:t>. The causes of the problem are identified objectively so that tentative solutions may be developed for the problem.</a:t>
            </a:r>
          </a:p>
          <a:p>
            <a:pPr>
              <a:buNone/>
            </a:pPr>
            <a:r>
              <a:rPr lang="en-IN" dirty="0" smtClean="0">
                <a:latin typeface="Times New Roman" pitchFamily="18" charset="0"/>
                <a:cs typeface="Times New Roman" pitchFamily="18" charset="0"/>
              </a:rPr>
              <a:t>		The causes are analysed with the help of the following table</a:t>
            </a:r>
          </a:p>
          <a:p>
            <a:pPr>
              <a:buNone/>
            </a:pP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458</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Action Research</vt:lpstr>
      <vt:lpstr>Sarah Blackwell</vt:lpstr>
      <vt:lpstr>Format for development of  Action Research</vt:lpstr>
      <vt:lpstr>2. Topic/Title of the Study</vt:lpstr>
      <vt:lpstr>3. Introduction (Background)</vt:lpstr>
      <vt:lpstr>4. Objectives</vt:lpstr>
      <vt:lpstr>5. Specification of the Problem</vt:lpstr>
      <vt:lpstr>6. Educational Implication</vt:lpstr>
      <vt:lpstr>7. Probable causes of the problem</vt:lpstr>
      <vt:lpstr>Slide 10</vt:lpstr>
      <vt:lpstr>8. Action Hypothesis</vt:lpstr>
      <vt:lpstr>Design for testing Action Hypothesis</vt:lpstr>
      <vt:lpstr>Slide 13</vt:lpstr>
      <vt:lpstr>Action Research Report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dc:title>
  <dc:creator>HP</dc:creator>
  <cp:lastModifiedBy>HP</cp:lastModifiedBy>
  <cp:revision>13</cp:revision>
  <dcterms:created xsi:type="dcterms:W3CDTF">2016-08-08T16:41:28Z</dcterms:created>
  <dcterms:modified xsi:type="dcterms:W3CDTF">2016-08-08T18:51:30Z</dcterms:modified>
</cp:coreProperties>
</file>